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2" r:id="rId2"/>
    <p:sldId id="261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1D90C7F-9677-4B4B-BD88-E3D95216AEC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FC1276-21A7-49E2-846C-CF980E28EED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ownload\2025-03-04_15-39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23" y="819476"/>
            <a:ext cx="8780953" cy="5219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62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1947359" cy="238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55776" y="476672"/>
            <a:ext cx="62646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00CC"/>
                </a:solidFill>
              </a:rPr>
              <a:t>Подать заявление </a:t>
            </a:r>
          </a:p>
          <a:p>
            <a:pPr algn="ctr"/>
            <a:r>
              <a:rPr lang="ru-RU" sz="3600" dirty="0" smtClean="0">
                <a:solidFill>
                  <a:srgbClr val="0000CC"/>
                </a:solidFill>
              </a:rPr>
              <a:t>на компенсацию части расходов по приобретению санаторной путёвки</a:t>
            </a:r>
            <a:endParaRPr lang="ru-RU" sz="3600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256" y="2924944"/>
            <a:ext cx="856895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dirty="0" smtClean="0"/>
              <a:t>Заявление с пакетом документов можно </a:t>
            </a:r>
            <a:r>
              <a:rPr lang="ru-RU" sz="2400" dirty="0"/>
              <a:t>подать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solidFill>
                  <a:srgbClr val="FF0000"/>
                </a:solidFill>
              </a:rPr>
              <a:t>до 1 сентября текущего года </a:t>
            </a:r>
            <a:r>
              <a:rPr lang="ru-RU" sz="2400" dirty="0" smtClean="0"/>
              <a:t>в</a:t>
            </a:r>
            <a:r>
              <a:rPr lang="ru-RU" sz="2400" dirty="0"/>
              <a:t>:</a:t>
            </a:r>
          </a:p>
          <a:p>
            <a:pPr>
              <a:spcAft>
                <a:spcPts val="1200"/>
              </a:spcAft>
            </a:pPr>
            <a:r>
              <a:rPr lang="ru-RU" sz="2400" dirty="0"/>
              <a:t>- УМФЦ г. Дзержинска (ул. Гастелло, д.11/25; ул. Терешковой, д.24; ул. Пушкинская, д.16) по режиму работы данных отделений; </a:t>
            </a:r>
          </a:p>
          <a:p>
            <a:pPr>
              <a:spcAft>
                <a:spcPts val="1200"/>
              </a:spcAft>
            </a:pPr>
            <a:r>
              <a:rPr lang="ru-RU" sz="2400" dirty="0"/>
              <a:t>- сектор отдыха и оздоровления детей департамента образования (ул. Гагарина, д.3 каб.8), </a:t>
            </a:r>
            <a:r>
              <a:rPr lang="ru-RU" sz="2400" dirty="0" smtClean="0"/>
              <a:t>приёмный </a:t>
            </a:r>
            <a:r>
              <a:rPr lang="ru-RU" sz="2400" dirty="0"/>
              <a:t>день – вторник с 9:00 до 13:00 и с 14:00 до </a:t>
            </a:r>
            <a:r>
              <a:rPr lang="ru-RU" sz="2400" dirty="0" smtClean="0"/>
              <a:t>18:00.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6453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15816" y="260648"/>
            <a:ext cx="57606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00CC"/>
                </a:solidFill>
              </a:rPr>
              <a:t>Выбрать санаторно-оздоровительный центр на территории РФ и приобрести путёвку</a:t>
            </a:r>
            <a:endParaRPr lang="ru-RU" sz="3600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2640980"/>
            <a:ext cx="828092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Важно учесть:</a:t>
            </a:r>
            <a:endParaRPr lang="ru-RU" sz="2400" dirty="0"/>
          </a:p>
          <a:p>
            <a:pPr marL="342900" indent="-342900">
              <a:buFontTx/>
              <a:buChar char="-"/>
            </a:pPr>
            <a:r>
              <a:rPr lang="ru-RU" sz="2200" dirty="0" smtClean="0"/>
              <a:t>Все </a:t>
            </a:r>
            <a:r>
              <a:rPr lang="ru-RU" sz="2200" dirty="0"/>
              <a:t>документы по оплате </a:t>
            </a:r>
            <a:r>
              <a:rPr lang="ru-RU" sz="2200" dirty="0" smtClean="0"/>
              <a:t>путёвки </a:t>
            </a:r>
            <a:r>
              <a:rPr lang="ru-RU" sz="2200" dirty="0"/>
              <a:t>оформляются на имя </a:t>
            </a:r>
            <a:r>
              <a:rPr lang="ru-RU" sz="2200" dirty="0" smtClean="0"/>
              <a:t>заявителя.</a:t>
            </a:r>
          </a:p>
          <a:p>
            <a:pPr marL="342900" indent="-342900">
              <a:buFontTx/>
              <a:buChar char="-"/>
            </a:pPr>
            <a:r>
              <a:rPr lang="ru-RU" sz="2200" dirty="0" smtClean="0"/>
              <a:t>Продолжительность </a:t>
            </a:r>
            <a:r>
              <a:rPr lang="ru-RU" sz="2200" dirty="0"/>
              <a:t>пребывания </a:t>
            </a:r>
            <a:r>
              <a:rPr lang="ru-RU" sz="2200" dirty="0" smtClean="0"/>
              <a:t>ребёнка </a:t>
            </a:r>
            <a:r>
              <a:rPr lang="ru-RU" sz="2200" dirty="0"/>
              <a:t>в санаторно-курортной организации – </a:t>
            </a:r>
            <a:r>
              <a:rPr lang="ru-RU" sz="2200" dirty="0" smtClean="0"/>
              <a:t>не менее 21 дня. </a:t>
            </a:r>
          </a:p>
          <a:p>
            <a:pPr marL="342900" indent="-342900">
              <a:buFontTx/>
              <a:buChar char="-"/>
            </a:pPr>
            <a:r>
              <a:rPr lang="ru-RU" sz="2200" dirty="0" smtClean="0"/>
              <a:t>Наличие </a:t>
            </a:r>
            <a:r>
              <a:rPr lang="ru-RU" sz="2200" dirty="0"/>
              <a:t>лицензии на медицинскую </a:t>
            </a:r>
            <a:r>
              <a:rPr lang="ru-RU" sz="2200" dirty="0" smtClean="0"/>
              <a:t>деятельность (санаторно-курортное лечение или санаторно-курортная помощь по педиатрии).</a:t>
            </a:r>
          </a:p>
          <a:p>
            <a:pPr marL="342900" indent="-342900">
              <a:buFontTx/>
              <a:buChar char="-"/>
            </a:pPr>
            <a:r>
              <a:rPr lang="ru-RU" sz="2200" dirty="0" smtClean="0"/>
              <a:t>Компенсация </a:t>
            </a:r>
            <a:r>
              <a:rPr lang="ru-RU" sz="2200" dirty="0"/>
              <a:t>расходов не предоставляется в </a:t>
            </a:r>
            <a:r>
              <a:rPr lang="ru-RU" sz="2200" dirty="0" smtClean="0"/>
              <a:t>том случае</a:t>
            </a:r>
            <a:r>
              <a:rPr lang="ru-RU" sz="2200" dirty="0"/>
              <a:t>, если в течение календарного года предоставлена бесплатная санаторная </a:t>
            </a:r>
            <a:r>
              <a:rPr lang="ru-RU" sz="2200" dirty="0" smtClean="0"/>
              <a:t>путёвка.</a:t>
            </a:r>
            <a:endParaRPr lang="ru-RU" sz="2400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149"/>
            <a:ext cx="2265174" cy="2705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62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71800" y="332656"/>
            <a:ext cx="6372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00CC"/>
                </a:solidFill>
              </a:rPr>
              <a:t>Сообщить </a:t>
            </a:r>
          </a:p>
          <a:p>
            <a:pPr algn="ctr"/>
            <a:r>
              <a:rPr lang="ru-RU" sz="3200" dirty="0" smtClean="0">
                <a:solidFill>
                  <a:srgbClr val="0000CC"/>
                </a:solidFill>
              </a:rPr>
              <a:t>в департамент образования (телефон 25-05-06) </a:t>
            </a:r>
          </a:p>
          <a:p>
            <a:pPr algn="ctr"/>
            <a:r>
              <a:rPr lang="ru-RU" sz="3200" dirty="0" smtClean="0">
                <a:solidFill>
                  <a:srgbClr val="0000CC"/>
                </a:solidFill>
              </a:rPr>
              <a:t>о приобретении путёвки и отправить ребёнка отдыхать</a:t>
            </a:r>
            <a:endParaRPr lang="ru-RU" sz="3200" dirty="0">
              <a:solidFill>
                <a:srgbClr val="0000CC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283561"/>
            <a:ext cx="2178979" cy="2665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72203"/>
            <a:ext cx="8622178" cy="387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7618" y="2989614"/>
            <a:ext cx="816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Доставка </a:t>
            </a:r>
            <a:r>
              <a:rPr lang="ru-RU" sz="2400" dirty="0"/>
              <a:t>ребенка к месту отдыха и обратно осуществляется за счет родителей самостоятельно.</a:t>
            </a:r>
          </a:p>
        </p:txBody>
      </p:sp>
    </p:spTree>
    <p:extLst>
      <p:ext uri="{BB962C8B-B14F-4D97-AF65-F5344CB8AC3E}">
        <p14:creationId xmlns:p14="http://schemas.microsoft.com/office/powerpoint/2010/main" val="302190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15816" y="476672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00CC"/>
                </a:solidFill>
              </a:rPr>
              <a:t>Сдать отчётные документы</a:t>
            </a:r>
          </a:p>
          <a:p>
            <a:pPr algn="ctr"/>
            <a:r>
              <a:rPr lang="ru-RU" sz="3600" dirty="0" smtClean="0">
                <a:solidFill>
                  <a:srgbClr val="0000CC"/>
                </a:solidFill>
              </a:rPr>
              <a:t>по приобретению путёвки</a:t>
            </a:r>
            <a:endParaRPr lang="ru-RU" sz="3600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424" y="3514568"/>
            <a:ext cx="84670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ru-RU" sz="2000" dirty="0" smtClean="0"/>
              <a:t>обратный </a:t>
            </a:r>
            <a:r>
              <a:rPr lang="ru-RU" sz="2000" dirty="0"/>
              <a:t>талон к путевке, заполненный в санаторно-курортной </a:t>
            </a:r>
            <a:r>
              <a:rPr lang="ru-RU" sz="2000" dirty="0" smtClean="0"/>
              <a:t>организации;</a:t>
            </a:r>
          </a:p>
          <a:p>
            <a:pPr marL="342900" lvl="0" indent="-342900">
              <a:buFontTx/>
              <a:buChar char="-"/>
            </a:pPr>
            <a:r>
              <a:rPr lang="ru-RU" sz="2000" dirty="0" smtClean="0"/>
              <a:t>документы</a:t>
            </a:r>
            <a:r>
              <a:rPr lang="ru-RU" sz="2000" dirty="0"/>
              <a:t>, подтверждающие факт оплаты путевки заявителем за полную </a:t>
            </a:r>
            <a:r>
              <a:rPr lang="ru-RU" sz="2000" dirty="0" smtClean="0"/>
              <a:t>стоимость;</a:t>
            </a:r>
          </a:p>
          <a:p>
            <a:pPr marL="342900" lvl="0" indent="-342900">
              <a:buFontTx/>
              <a:buChar char="-"/>
            </a:pPr>
            <a:r>
              <a:rPr lang="ru-RU" sz="2000" dirty="0" smtClean="0"/>
              <a:t>копия </a:t>
            </a:r>
            <a:r>
              <a:rPr lang="ru-RU" sz="2000" dirty="0"/>
              <a:t>лицензии на медицинскую деятельность с приложением на право осуществления санаторно-курортного лечения (санаторно-курортной помощи) по </a:t>
            </a:r>
            <a:r>
              <a:rPr lang="ru-RU" sz="2000" dirty="0" smtClean="0"/>
              <a:t>педиатрии;</a:t>
            </a:r>
          </a:p>
          <a:p>
            <a:pPr marL="342900" lvl="0" indent="-342900">
              <a:buFontTx/>
              <a:buChar char="-"/>
            </a:pPr>
            <a:r>
              <a:rPr lang="ru-RU" sz="2000" dirty="0" smtClean="0"/>
              <a:t>копия </a:t>
            </a:r>
            <a:r>
              <a:rPr lang="ru-RU" sz="2000" dirty="0"/>
              <a:t>санитарно-эпидемиологического заключения о соответствии организации  санитарным правилам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2160240" cy="262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59832" y="1729464"/>
            <a:ext cx="58326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200" dirty="0" smtClean="0"/>
              <a:t>в сектор отдыха и оздоровления детей департамента образования </a:t>
            </a:r>
            <a:r>
              <a:rPr lang="ru-RU" sz="2200" b="1" dirty="0" smtClean="0">
                <a:solidFill>
                  <a:srgbClr val="FF0000"/>
                </a:solidFill>
              </a:rPr>
              <a:t>в течение недели </a:t>
            </a:r>
            <a:r>
              <a:rPr lang="ru-RU" sz="2200" dirty="0" smtClean="0"/>
              <a:t>после приезда ребёнка из санаторного центра (понедельник – четверг с 9:00 до 13:00 и с 14:00 до 17:00)</a:t>
            </a:r>
          </a:p>
        </p:txBody>
      </p:sp>
    </p:spTree>
    <p:extLst>
      <p:ext uri="{BB962C8B-B14F-4D97-AF65-F5344CB8AC3E}">
        <p14:creationId xmlns:p14="http://schemas.microsoft.com/office/powerpoint/2010/main" val="415656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15816" y="476672"/>
            <a:ext cx="54726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00CC"/>
                </a:solidFill>
              </a:rPr>
              <a:t>Получить компенсацию части расходов по приобретению путёвки</a:t>
            </a:r>
            <a:endParaRPr lang="ru-RU" sz="3600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316" y="2924944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Перечисление средств на расчетный счет заявителя (родителя/законного представителя), купившего путевку, осуществляется в течение 30 рабочих дней после предоставления полного пакета отчётных документов</a:t>
            </a:r>
            <a:r>
              <a:rPr lang="ru-RU" sz="2400" dirty="0" smtClean="0"/>
              <a:t>.</a:t>
            </a:r>
          </a:p>
          <a:p>
            <a:pPr algn="ctr"/>
            <a:endParaRPr lang="ru-RU" sz="2400" dirty="0"/>
          </a:p>
          <a:p>
            <a:pPr algn="ctr"/>
            <a:r>
              <a:rPr lang="ru-RU" sz="2800" dirty="0" smtClean="0"/>
              <a:t>Размер </a:t>
            </a:r>
            <a:r>
              <a:rPr lang="ru-RU" sz="2800" dirty="0"/>
              <a:t>компенсации за 1 путёвку в 2025 году </a:t>
            </a:r>
          </a:p>
          <a:p>
            <a:pPr algn="ctr"/>
            <a:r>
              <a:rPr lang="ru-RU" sz="2800" dirty="0"/>
              <a:t>при продолжительности смены 21 день составляет </a:t>
            </a:r>
            <a:r>
              <a:rPr lang="ru-RU" sz="2800" b="1" dirty="0">
                <a:solidFill>
                  <a:srgbClr val="FF0000"/>
                </a:solidFill>
              </a:rPr>
              <a:t>14 439,60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руб</a:t>
            </a:r>
            <a:r>
              <a:rPr lang="ru-RU" sz="2800" dirty="0">
                <a:solidFill>
                  <a:srgbClr val="FF0000"/>
                </a:solidFill>
              </a:rPr>
              <a:t>. </a:t>
            </a:r>
          </a:p>
          <a:p>
            <a:pPr algn="ctr">
              <a:spcAft>
                <a:spcPts val="1200"/>
              </a:spcAft>
            </a:pPr>
            <a:endParaRPr lang="ru-RU" sz="1200" dirty="0" smtClean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2232248" cy="27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656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8136904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ru-RU" sz="4000" dirty="0">
                <a:solidFill>
                  <a:srgbClr val="0000CC"/>
                </a:solidFill>
              </a:rPr>
              <a:t>Дополнительная</a:t>
            </a:r>
            <a:r>
              <a:rPr lang="ru-RU" sz="2800" dirty="0"/>
              <a:t> </a:t>
            </a:r>
            <a:r>
              <a:rPr lang="ru-RU" sz="4000" dirty="0" smtClean="0">
                <a:solidFill>
                  <a:srgbClr val="0000CC"/>
                </a:solidFill>
              </a:rPr>
              <a:t>информация:</a:t>
            </a:r>
            <a:r>
              <a:rPr lang="ru-RU" sz="2800" dirty="0" smtClean="0"/>
              <a:t> </a:t>
            </a:r>
          </a:p>
          <a:p>
            <a:pPr marL="342900" indent="-342900" algn="ctr">
              <a:spcAft>
                <a:spcPts val="1800"/>
              </a:spcAft>
              <a:buFontTx/>
              <a:buChar char="-"/>
            </a:pPr>
            <a:r>
              <a:rPr lang="ru-RU" sz="3000" dirty="0" smtClean="0"/>
              <a:t>сайт </a:t>
            </a:r>
            <a:r>
              <a:rPr lang="ru-RU" sz="3000" dirty="0"/>
              <a:t>департамента образования </a:t>
            </a:r>
            <a:br>
              <a:rPr lang="ru-RU" sz="3000" dirty="0"/>
            </a:br>
            <a:r>
              <a:rPr lang="ru-RU" sz="3000" dirty="0"/>
              <a:t>(раздел «Отдых и оздоровление детей</a:t>
            </a:r>
            <a:r>
              <a:rPr lang="ru-RU" sz="3000" dirty="0" smtClean="0"/>
              <a:t>»)</a:t>
            </a:r>
            <a:br>
              <a:rPr lang="ru-RU" sz="3000" dirty="0" smtClean="0"/>
            </a:br>
            <a:r>
              <a:rPr lang="en-US" sz="3000" u="sng" dirty="0" smtClean="0">
                <a:solidFill>
                  <a:srgbClr val="0000CC"/>
                </a:solidFill>
              </a:rPr>
              <a:t>https</a:t>
            </a:r>
            <a:r>
              <a:rPr lang="en-US" sz="3000" u="sng" dirty="0">
                <a:solidFill>
                  <a:srgbClr val="0000CC"/>
                </a:solidFill>
              </a:rPr>
              <a:t>://</a:t>
            </a:r>
            <a:r>
              <a:rPr lang="ru-RU" sz="3000" u="sng" dirty="0" err="1">
                <a:solidFill>
                  <a:srgbClr val="0000CC"/>
                </a:solidFill>
              </a:rPr>
              <a:t>до.адмдзержинск.рф</a:t>
            </a:r>
            <a:r>
              <a:rPr lang="ru-RU" sz="3000" u="sng" dirty="0">
                <a:solidFill>
                  <a:srgbClr val="0000CC"/>
                </a:solidFill>
              </a:rPr>
              <a:t>/</a:t>
            </a:r>
            <a:r>
              <a:rPr lang="en-US" sz="3000" u="sng" smtClean="0">
                <a:solidFill>
                  <a:srgbClr val="0000CC"/>
                </a:solidFill>
              </a:rPr>
              <a:t>otd.html</a:t>
            </a:r>
            <a:r>
              <a:rPr lang="en-US" sz="3000" smtClean="0"/>
              <a:t> </a:t>
            </a:r>
            <a:endParaRPr lang="ru-RU" sz="3000" dirty="0" smtClean="0">
              <a:solidFill>
                <a:srgbClr val="FF0000"/>
              </a:solidFill>
            </a:endParaRPr>
          </a:p>
          <a:p>
            <a:pPr marL="342900" indent="-342900" algn="ctr">
              <a:spcAft>
                <a:spcPts val="1800"/>
              </a:spcAft>
              <a:buFontTx/>
              <a:buChar char="-"/>
            </a:pPr>
            <a:r>
              <a:rPr lang="ru-RU" sz="3000" dirty="0" smtClean="0"/>
              <a:t>группа в социальной сети </a:t>
            </a:r>
            <a:r>
              <a:rPr lang="ru-RU" sz="3000" dirty="0" err="1" smtClean="0"/>
              <a:t>ВКонтакте</a:t>
            </a:r>
            <a:r>
              <a:rPr lang="ru-RU" sz="3000" dirty="0" smtClean="0"/>
              <a:t>:     </a:t>
            </a:r>
            <a:r>
              <a:rPr lang="en-US" sz="3000" u="sng" dirty="0" smtClean="0">
                <a:solidFill>
                  <a:srgbClr val="0000CC"/>
                </a:solidFill>
              </a:rPr>
              <a:t>https</a:t>
            </a:r>
            <a:r>
              <a:rPr lang="en-US" sz="3000" u="sng" dirty="0">
                <a:solidFill>
                  <a:srgbClr val="0000CC"/>
                </a:solidFill>
              </a:rPr>
              <a:t>://</a:t>
            </a:r>
            <a:r>
              <a:rPr lang="en-US" sz="3000" u="sng" dirty="0" smtClean="0">
                <a:solidFill>
                  <a:srgbClr val="0000CC"/>
                </a:solidFill>
              </a:rPr>
              <a:t>vk.com/deti.dzer</a:t>
            </a:r>
            <a:endParaRPr lang="ru-RU" sz="3000" u="sng" dirty="0" smtClean="0">
              <a:solidFill>
                <a:srgbClr val="0000CC"/>
              </a:solidFill>
            </a:endParaRPr>
          </a:p>
          <a:p>
            <a:pPr marL="342900" indent="-342900" algn="ctr">
              <a:spcAft>
                <a:spcPts val="1800"/>
              </a:spcAft>
              <a:buFontTx/>
              <a:buChar char="-"/>
            </a:pPr>
            <a:r>
              <a:rPr lang="ru-RU" sz="3000" dirty="0" smtClean="0"/>
              <a:t>телефон   </a:t>
            </a:r>
            <a:r>
              <a:rPr lang="ru-RU" sz="3000" dirty="0" smtClean="0">
                <a:solidFill>
                  <a:srgbClr val="FF0000"/>
                </a:solidFill>
              </a:rPr>
              <a:t>8 (8313) 25-05-06</a:t>
            </a:r>
            <a:endParaRPr lang="ru-RU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92197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153</TotalTime>
  <Words>250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получить компенсацию за санаторную путевку для ребенка</dc:title>
  <dc:creator>Семенычева Екатерина Владимировна</dc:creator>
  <cp:lastModifiedBy>Семенычева Екатерина Владимировна</cp:lastModifiedBy>
  <cp:revision>18</cp:revision>
  <dcterms:created xsi:type="dcterms:W3CDTF">2025-03-04T12:11:46Z</dcterms:created>
  <dcterms:modified xsi:type="dcterms:W3CDTF">2025-03-13T13:22:04Z</dcterms:modified>
</cp:coreProperties>
</file>